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2"/>
  </p:notesMasterIdLst>
  <p:sldIdLst>
    <p:sldId id="279" r:id="rId2"/>
    <p:sldId id="257" r:id="rId3"/>
    <p:sldId id="272" r:id="rId4"/>
    <p:sldId id="274" r:id="rId5"/>
    <p:sldId id="288" r:id="rId6"/>
    <p:sldId id="259" r:id="rId7"/>
    <p:sldId id="265" r:id="rId8"/>
    <p:sldId id="260" r:id="rId9"/>
    <p:sldId id="267" r:id="rId10"/>
    <p:sldId id="285" r:id="rId11"/>
    <p:sldId id="286" r:id="rId12"/>
    <p:sldId id="262" r:id="rId13"/>
    <p:sldId id="261" r:id="rId14"/>
    <p:sldId id="278" r:id="rId15"/>
    <p:sldId id="280" r:id="rId16"/>
    <p:sldId id="281" r:id="rId17"/>
    <p:sldId id="282" r:id="rId18"/>
    <p:sldId id="283" r:id="rId19"/>
    <p:sldId id="287" r:id="rId20"/>
    <p:sldId id="289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E4F0"/>
    <a:srgbClr val="85CFD9"/>
    <a:srgbClr val="E3F2F3"/>
    <a:srgbClr val="0066FF"/>
    <a:srgbClr val="33CC33"/>
    <a:srgbClr val="FF9900"/>
    <a:srgbClr val="FF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D9248-732C-4D55-A20A-06DD5D2B00A3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4966F3-7D1C-4620-909E-99A2AEC0C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725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347323D-7049-4719-ACC7-324ABCBD2409}" type="slidenum">
              <a:rPr lang="en-US"/>
              <a:pPr eaLnBrk="1" hangingPunct="1"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43C305-6392-47B7-94B5-0A036F4312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7FB072-069E-4675-A5B2-74B8FA6912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7AB0B-87B4-4EEB-96A3-391306D492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A282FC-2C8A-48B1-880A-6CE3D10B17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338AEA-BCE3-4BAD-B122-625494959E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186E32-1277-4EE2-AAD3-0F4BAF880B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7719D8-4E20-4BC9-A6D9-C1A72A43BC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63C5D-C161-4222-8FE0-075A3F2B0E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ACF48D-EEE6-4A6D-B66B-05E32B7690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533EE-3F11-4D64-8347-87C2F74145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CE830561-D119-426E-89A6-9D68CA191E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6A0FC17-9E51-4C02-A0C4-349BAF91C4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wmf"/><Relationship Id="rId2" Type="http://schemas.openxmlformats.org/officeDocument/2006/relationships/tags" Target="../tags/tag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1.wmf"/><Relationship Id="rId4" Type="http://schemas.openxmlformats.org/officeDocument/2006/relationships/image" Target="../media/image7.png"/><Relationship Id="rId9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CF0F0"/>
            </a:gs>
            <a:gs pos="50000">
              <a:srgbClr val="F5FBFB"/>
            </a:gs>
            <a:gs pos="100000">
              <a:srgbClr val="DCF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4700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smtClean="0">
                <a:solidFill>
                  <a:schemeClr val="bg1"/>
                </a:solidFill>
              </a:rPr>
              <a:t>Section 2.1 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Graphs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"/>
            <a:ext cx="6400800" cy="685800"/>
          </a:xfrm>
        </p:spPr>
        <p:txBody>
          <a:bodyPr/>
          <a:lstStyle/>
          <a:p>
            <a:pPr eaLnBrk="1" hangingPunct="1"/>
            <a:r>
              <a:rPr lang="en-US" b="1" dirty="0" smtClean="0"/>
              <a:t>Intercepts</a:t>
            </a:r>
          </a:p>
        </p:txBody>
      </p:sp>
      <p:grpSp>
        <p:nvGrpSpPr>
          <p:cNvPr id="10243" name="Group 6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0244" name="Rectangle 7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8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9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00200" y="14478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y- intercept : set x = 0, then solve for 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x- intercept: Set y=0, then solve for 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68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1295400"/>
            <a:ext cx="6553200" cy="4800600"/>
          </a:xfrm>
        </p:spPr>
        <p:txBody>
          <a:bodyPr/>
          <a:lstStyle/>
          <a:p>
            <a:pPr algn="l" eaLnBrk="1" hangingPunct="1"/>
            <a:r>
              <a:rPr lang="en-US" b="1" dirty="0" smtClean="0"/>
              <a:t>For the following lines, determine the x- and y-intercepts.  Be sure to indicate which one is which.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en-US" sz="2400" b="1" dirty="0" smtClean="0"/>
              <a:t>x-y=5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en-US" sz="2400" b="1" dirty="0" smtClean="0"/>
              <a:t>y=3x+2</a:t>
            </a:r>
          </a:p>
          <a:p>
            <a:pPr marL="457200" indent="-457200" algn="l" eaLnBrk="1" hangingPunct="1">
              <a:buFont typeface="Arial" pitchFamily="34" charset="0"/>
              <a:buChar char="•"/>
            </a:pPr>
            <a:r>
              <a:rPr lang="en-US" sz="2400" b="1" dirty="0" smtClean="0"/>
              <a:t>1) (5,0) and (0,-5)</a:t>
            </a:r>
          </a:p>
          <a:p>
            <a:pPr marL="457200" indent="-457200" algn="l" eaLnBrk="1" hangingPunct="1">
              <a:buFont typeface="Arial" pitchFamily="34" charset="0"/>
              <a:buChar char="•"/>
            </a:pPr>
            <a:r>
              <a:rPr lang="en-US" sz="2400" b="1" dirty="0" smtClean="0"/>
              <a:t>2) (-2/3,0), (0,2)</a:t>
            </a:r>
          </a:p>
          <a:p>
            <a:pPr algn="l" eaLnBrk="1" hangingPunct="1"/>
            <a:endParaRPr lang="en-US" b="1" dirty="0" smtClean="0"/>
          </a:p>
        </p:txBody>
      </p:sp>
      <p:grpSp>
        <p:nvGrpSpPr>
          <p:cNvPr id="10243" name="Group 6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0244" name="Rectangle 7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8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9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568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600200"/>
            <a:ext cx="6400800" cy="1752600"/>
          </a:xfrm>
        </p:spPr>
        <p:txBody>
          <a:bodyPr/>
          <a:lstStyle/>
          <a:p>
            <a:pPr eaLnBrk="1" hangingPunct="1"/>
            <a:r>
              <a:rPr lang="en-US" b="1" smtClean="0"/>
              <a:t>Interpreting Information Given by Graphs</a:t>
            </a:r>
          </a:p>
        </p:txBody>
      </p:sp>
      <p:grpSp>
        <p:nvGrpSpPr>
          <p:cNvPr id="13315" name="Group 6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3316" name="Rectangle 7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7" name="Rectangle 8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8" name="Rectangle 9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28600" y="381000"/>
            <a:ext cx="457200" cy="6096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33400" y="381000"/>
            <a:ext cx="152400" cy="6096000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434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4800"/>
            <a:ext cx="5715000" cy="463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1524000" y="5029200"/>
            <a:ext cx="66294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000" b="1"/>
              <a:t>What is the desirable heart rate of a 20 year old woman during exercise?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000" b="1"/>
              <a:t>What is the desirable heart rate of a 20 year old man during exercise?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7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6418" name="Rectangle 8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9" name="Rectangle 9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0" name="Rectangle 10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6387" name="PRS Question Icon" descr="PRS Question Icon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23000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12"/>
          <p:cNvSpPr txBox="1">
            <a:spLocks noChangeArrowheads="1"/>
          </p:cNvSpPr>
          <p:nvPr/>
        </p:nvSpPr>
        <p:spPr bwMode="auto">
          <a:xfrm>
            <a:off x="1219200" y="1981200"/>
            <a:ext cx="4876800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Both"/>
            </a:pPr>
            <a:r>
              <a:rPr lang="en-US" sz="2400"/>
              <a:t>                         	          (b)</a:t>
            </a:r>
          </a:p>
          <a:p>
            <a:pPr lvl="1" eaLnBrk="1" hangingPunct="1">
              <a:spcBef>
                <a:spcPct val="50000"/>
              </a:spcBef>
              <a:buFontTx/>
              <a:buAutoNum type="alphaLcParenBoth"/>
            </a:pPr>
            <a:endParaRPr lang="en-US" sz="2400"/>
          </a:p>
          <a:p>
            <a:pPr eaLnBrk="1" hangingPunct="1">
              <a:spcBef>
                <a:spcPct val="50000"/>
              </a:spcBef>
            </a:pPr>
            <a:endParaRPr lang="en-US" sz="2400"/>
          </a:p>
          <a:p>
            <a:pPr eaLnBrk="1" hangingPunct="1">
              <a:spcBef>
                <a:spcPct val="50000"/>
              </a:spcBef>
            </a:pPr>
            <a:endParaRPr lang="en-US" sz="2400"/>
          </a:p>
          <a:p>
            <a:pPr eaLnBrk="1" hangingPunct="1">
              <a:spcBef>
                <a:spcPct val="50000"/>
              </a:spcBef>
            </a:pPr>
            <a:r>
              <a:rPr lang="en-US" sz="2400"/>
              <a:t>(c)			          (d)</a:t>
            </a:r>
          </a:p>
          <a:p>
            <a:pPr eaLnBrk="1" hangingPunct="1">
              <a:spcBef>
                <a:spcPct val="50000"/>
              </a:spcBef>
            </a:pPr>
            <a:endParaRPr lang="en-US" sz="2400"/>
          </a:p>
        </p:txBody>
      </p:sp>
      <p:sp>
        <p:nvSpPr>
          <p:cNvPr id="16389" name="Text Box 13"/>
          <p:cNvSpPr txBox="1">
            <a:spLocks noChangeArrowheads="1"/>
          </p:cNvSpPr>
          <p:nvPr/>
        </p:nvSpPr>
        <p:spPr bwMode="auto">
          <a:xfrm>
            <a:off x="1752600" y="533400"/>
            <a:ext cx="464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Graph the following equation by letting x=-2,-1,0,1,2.</a:t>
            </a:r>
          </a:p>
        </p:txBody>
      </p:sp>
      <p:graphicFrame>
        <p:nvGraphicFramePr>
          <p:cNvPr id="16390" name="Object 14"/>
          <p:cNvGraphicFramePr>
            <a:graphicFrameLocks noChangeAspect="1"/>
          </p:cNvGraphicFramePr>
          <p:nvPr/>
        </p:nvGraphicFramePr>
        <p:xfrm>
          <a:off x="6324600" y="609600"/>
          <a:ext cx="18542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Equation" r:id="rId5" imgW="761669" imgH="393529" progId="Equation.RSEE4">
                  <p:embed/>
                </p:oleObj>
              </mc:Choice>
              <mc:Fallback>
                <p:oleObj name="Equation" r:id="rId5" imgW="761669" imgH="393529" progId="Equation.RSEE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609600"/>
                        <a:ext cx="1854200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95" name="Group 47"/>
          <p:cNvGraphicFramePr>
            <a:graphicFrameLocks noGrp="1"/>
          </p:cNvGraphicFramePr>
          <p:nvPr/>
        </p:nvGraphicFramePr>
        <p:xfrm>
          <a:off x="7924800" y="1676400"/>
          <a:ext cx="990600" cy="3108756"/>
        </p:xfrm>
        <a:graphic>
          <a:graphicData uri="http://schemas.openxmlformats.org/drawingml/2006/table">
            <a:tbl>
              <a:tblPr/>
              <a:tblGrid>
                <a:gridCol w="533400"/>
                <a:gridCol w="457200"/>
              </a:tblGrid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414" name="Picture 3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95463"/>
            <a:ext cx="2438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15" name="Picture 4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343400"/>
            <a:ext cx="2362200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16" name="Picture 4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05000"/>
            <a:ext cx="2286000" cy="211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17" name="Picture 4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25950"/>
            <a:ext cx="2362200" cy="21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00800" cy="1752600"/>
          </a:xfrm>
        </p:spPr>
        <p:txBody>
          <a:bodyPr/>
          <a:lstStyle/>
          <a:p>
            <a:pPr eaLnBrk="1" hangingPunct="1"/>
            <a:r>
              <a:rPr lang="en-US" b="1" smtClean="0"/>
              <a:t>The Slope of a Line</a:t>
            </a:r>
          </a:p>
        </p:txBody>
      </p:sp>
      <p:grpSp>
        <p:nvGrpSpPr>
          <p:cNvPr id="3075" name="Group 9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3076" name="Rectangle 10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Rectangle 11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Rectangle 12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4147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4102" name="Rectangle 8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Rectangle 9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Rectangle 10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09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7848600" cy="276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1676400" y="5334000"/>
          <a:ext cx="649605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4" name="Equation" r:id="rId4" imgW="2298700" imgH="419100" progId="Equation.RSEE4">
                  <p:embed/>
                </p:oleObj>
              </mc:Choice>
              <mc:Fallback>
                <p:oleObj name="Equation" r:id="rId4" imgW="2298700" imgH="419100" progId="Equation.RSEE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334000"/>
                        <a:ext cx="6496050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447800" y="4038600"/>
          <a:ext cx="6019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5" name="Equation" r:id="rId6" imgW="2298700" imgH="431800" progId="Equation.RSEE4">
                  <p:embed/>
                </p:oleObj>
              </mc:Choice>
              <mc:Fallback>
                <p:oleObj name="Equation" r:id="rId6" imgW="2298700" imgH="431800" progId="Equation.RSEE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038600"/>
                        <a:ext cx="6019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084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7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5125" name="Rectangle 8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Rectangle 9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Rectangle 10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512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5715000" cy="305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352800"/>
            <a:ext cx="5715000" cy="326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922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838200" y="685800"/>
            <a:ext cx="1905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990600" y="68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Example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905000" y="1295400"/>
            <a:ext cx="6781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Find the slope of the line passing through the pair of points. (5,-2)  and (-1,7)</a:t>
            </a:r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90600" y="2590800"/>
            <a:ext cx="6705600" cy="1147494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8654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6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0244" name="Rectangle 7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8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9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19200" y="685800"/>
            <a:ext cx="6400800" cy="5562600"/>
          </a:xfrm>
        </p:spPr>
        <p:txBody>
          <a:bodyPr/>
          <a:lstStyle/>
          <a:p>
            <a:r>
              <a:rPr lang="en-US" dirty="0" smtClean="0"/>
              <a:t>Examples:</a:t>
            </a:r>
          </a:p>
          <a:p>
            <a:pPr algn="l"/>
            <a:r>
              <a:rPr lang="en-US" dirty="0" smtClean="0"/>
              <a:t>Find the slope of the line passing through the points: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(6,1) and (-4,-1)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(4,-1) and (0,3)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marL="514350" indent="-514350" algn="l">
              <a:buAutoNum type="arabicParenR"/>
            </a:pPr>
            <a:r>
              <a:rPr lang="en-US" dirty="0" smtClean="0"/>
              <a:t>m = 1/5</a:t>
            </a:r>
          </a:p>
          <a:p>
            <a:pPr marL="514350" indent="-514350" algn="l">
              <a:buAutoNum type="arabicParenR"/>
            </a:pPr>
            <a:r>
              <a:rPr lang="en-US" dirty="0" smtClean="0"/>
              <a:t>m = -1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68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524000"/>
            <a:ext cx="6400800" cy="1752600"/>
          </a:xfrm>
        </p:spPr>
        <p:txBody>
          <a:bodyPr/>
          <a:lstStyle/>
          <a:p>
            <a:pPr eaLnBrk="1" hangingPunct="1"/>
            <a:r>
              <a:rPr lang="en-US" b="1" smtClean="0"/>
              <a:t>Points and Ordered Pairs</a:t>
            </a:r>
          </a:p>
        </p:txBody>
      </p:sp>
      <p:grpSp>
        <p:nvGrpSpPr>
          <p:cNvPr id="3075" name="Group 9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3076" name="Rectangle 10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Rectangle 11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Rectangle 12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685800"/>
            <a:ext cx="6400800" cy="1752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dirty="0" err="1" smtClean="0"/>
              <a:t>Hw</a:t>
            </a:r>
            <a:r>
              <a:rPr lang="en-US" b="1" dirty="0" smtClean="0"/>
              <a:t> section 2.1</a:t>
            </a:r>
          </a:p>
          <a:p>
            <a:pPr eaLnBrk="1" hangingPunct="1"/>
            <a:r>
              <a:rPr lang="en-US" b="1" dirty="0" smtClean="0"/>
              <a:t>#</a:t>
            </a:r>
            <a:r>
              <a:rPr lang="en-US" b="1" dirty="0" smtClean="0"/>
              <a:t>1-27</a:t>
            </a:r>
          </a:p>
          <a:p>
            <a:pPr eaLnBrk="1" hangingPunct="1"/>
            <a:r>
              <a:rPr lang="en-US" b="1" dirty="0" smtClean="0"/>
              <a:t>19, 20 , and 21 go online to copy the </a:t>
            </a:r>
            <a:r>
              <a:rPr lang="en-US" b="1" smtClean="0"/>
              <a:t>right question.</a:t>
            </a:r>
            <a:endParaRPr lang="en-US" b="1" dirty="0" smtClean="0"/>
          </a:p>
        </p:txBody>
      </p:sp>
      <p:grpSp>
        <p:nvGrpSpPr>
          <p:cNvPr id="10243" name="Group 6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0244" name="Rectangle 7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8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9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8751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4102" name="Rectangle 8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Rectangle 9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Rectangle 10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4099" name="Object 11"/>
          <p:cNvGraphicFramePr>
            <a:graphicFrameLocks noChangeAspect="1"/>
          </p:cNvGraphicFramePr>
          <p:nvPr/>
        </p:nvGraphicFramePr>
        <p:xfrm>
          <a:off x="1981200" y="228600"/>
          <a:ext cx="4937125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Photo Editor Photo" r:id="rId3" imgW="3352381" imgH="3467584" progId="MSPhotoEd.3">
                  <p:embed/>
                </p:oleObj>
              </mc:Choice>
              <mc:Fallback>
                <p:oleObj name="Photo Editor Photo" r:id="rId3" imgW="3352381" imgH="3467584" progId="MSPhotoEd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28600"/>
                        <a:ext cx="4937125" cy="510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Rectangle 13"/>
          <p:cNvSpPr>
            <a:spLocks noChangeArrowheads="1"/>
          </p:cNvSpPr>
          <p:nvPr/>
        </p:nvSpPr>
        <p:spPr bwMode="auto">
          <a:xfrm>
            <a:off x="1143000" y="5715000"/>
            <a:ext cx="6858000" cy="914400"/>
          </a:xfrm>
          <a:prstGeom prst="rect">
            <a:avLst/>
          </a:prstGeom>
          <a:solidFill>
            <a:srgbClr val="E3F2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Text Box 14"/>
          <p:cNvSpPr txBox="1">
            <a:spLocks noChangeArrowheads="1"/>
          </p:cNvSpPr>
          <p:nvPr/>
        </p:nvSpPr>
        <p:spPr bwMode="auto">
          <a:xfrm>
            <a:off x="1295400" y="5715000"/>
            <a:ext cx="6553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Plot points on the rectangular coordinate system.  Plot the x coordinate first then the y coordinate. This is an ordered pair of real numbers.  (</a:t>
            </a:r>
            <a:r>
              <a:rPr lang="en-US" b="1" dirty="0" err="1">
                <a:solidFill>
                  <a:schemeClr val="bg1"/>
                </a:solidFill>
              </a:rPr>
              <a:t>x,y</a:t>
            </a:r>
            <a:r>
              <a:rPr lang="en-US" b="1" dirty="0">
                <a:solidFill>
                  <a:schemeClr val="bg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838200" y="685800"/>
            <a:ext cx="1905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990600" y="68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Example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2895600" y="609600"/>
            <a:ext cx="5334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Plot the following points: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/>
              <a:t>(-4,3), (-1,-1), (0,3), (2,-4), (3,0)</a:t>
            </a:r>
          </a:p>
        </p:txBody>
      </p:sp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1874838"/>
            <a:ext cx="4910137" cy="45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1981200" y="2632075"/>
            <a:ext cx="1524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89325" y="46101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H="1" flipV="1">
            <a:off x="4876800" y="6019798"/>
            <a:ext cx="165735" cy="1266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12581" y="4046340"/>
            <a:ext cx="150019" cy="203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962399" y="2632075"/>
            <a:ext cx="119064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6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0244" name="Rectangle 7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8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9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47800" y="381000"/>
            <a:ext cx="6400800" cy="838200"/>
          </a:xfrm>
        </p:spPr>
        <p:txBody>
          <a:bodyPr/>
          <a:lstStyle/>
          <a:p>
            <a:r>
              <a:rPr lang="en-US" dirty="0" smtClean="0"/>
              <a:t>Linear Equation with two variables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1600200"/>
            <a:ext cx="71628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2x+3y=12</a:t>
            </a:r>
          </a:p>
          <a:p>
            <a:r>
              <a:rPr lang="en-US" sz="3200" dirty="0" smtClean="0"/>
              <a:t>Determine if the given ordered pairs are solutions to the given equation.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(3,2)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(-4,6)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(0,4)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(-30,24)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68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600200"/>
            <a:ext cx="6400800" cy="1752600"/>
          </a:xfrm>
        </p:spPr>
        <p:txBody>
          <a:bodyPr/>
          <a:lstStyle/>
          <a:p>
            <a:pPr eaLnBrk="1" hangingPunct="1"/>
            <a:r>
              <a:rPr lang="en-US" b="1" smtClean="0"/>
              <a:t>Graphs of Equations</a:t>
            </a:r>
          </a:p>
        </p:txBody>
      </p:sp>
      <p:grpSp>
        <p:nvGrpSpPr>
          <p:cNvPr id="6147" name="Group 6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6148" name="Rectangle 7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9" name="Rectangle 8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" name="Rectangle 9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ChangeArrowheads="1"/>
          </p:cNvSpPr>
          <p:nvPr/>
        </p:nvSpPr>
        <p:spPr bwMode="auto">
          <a:xfrm>
            <a:off x="838200" y="685800"/>
            <a:ext cx="1905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990600" y="68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Example</a:t>
            </a:r>
          </a:p>
        </p:txBody>
      </p:sp>
      <p:sp>
        <p:nvSpPr>
          <p:cNvPr id="8196" name="Text Box 11"/>
          <p:cNvSpPr txBox="1">
            <a:spLocks noChangeArrowheads="1"/>
          </p:cNvSpPr>
          <p:nvPr/>
        </p:nvSpPr>
        <p:spPr bwMode="auto">
          <a:xfrm>
            <a:off x="1905000" y="1295400"/>
            <a:ext cx="6858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Graph the following equation and construct a table:</a:t>
            </a:r>
          </a:p>
        </p:txBody>
      </p:sp>
      <p:pic>
        <p:nvPicPr>
          <p:cNvPr id="8198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09800"/>
            <a:ext cx="4529138" cy="419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373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883554"/>
              </p:ext>
            </p:extLst>
          </p:nvPr>
        </p:nvGraphicFramePr>
        <p:xfrm>
          <a:off x="6172200" y="2133600"/>
          <a:ext cx="1828800" cy="4064002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81338" y="18288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x+y</a:t>
            </a:r>
            <a:r>
              <a:rPr lang="en-US" sz="2800" dirty="0" smtClean="0"/>
              <a:t>=3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1600200"/>
            <a:ext cx="6400800" cy="1752600"/>
          </a:xfrm>
        </p:spPr>
        <p:txBody>
          <a:bodyPr/>
          <a:lstStyle/>
          <a:p>
            <a:pPr eaLnBrk="1" hangingPunct="1"/>
            <a:r>
              <a:rPr lang="en-US" b="1" smtClean="0"/>
              <a:t>Intercepts</a:t>
            </a:r>
          </a:p>
        </p:txBody>
      </p:sp>
      <p:grpSp>
        <p:nvGrpSpPr>
          <p:cNvPr id="10243" name="Group 6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0244" name="Rectangle 7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8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9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838200" y="685800"/>
            <a:ext cx="1905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990600" y="68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Example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2971800" y="609600"/>
            <a:ext cx="4495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Find the x and y intercepts and graph the equation after plotting a few more points.</a:t>
            </a:r>
          </a:p>
        </p:txBody>
      </p:sp>
      <p:pic>
        <p:nvPicPr>
          <p:cNvPr id="1229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05000"/>
            <a:ext cx="4681538" cy="433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393" name="Group 9"/>
          <p:cNvGraphicFramePr>
            <a:graphicFrameLocks noGrp="1"/>
          </p:cNvGraphicFramePr>
          <p:nvPr/>
        </p:nvGraphicFramePr>
        <p:xfrm>
          <a:off x="6781800" y="2743200"/>
          <a:ext cx="1066800" cy="1828801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</a:tblGrid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96000" y="1905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2x+y=4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ON" val="4.10"/>
  <p:tag name="QUESTIONNAME" val="2"/>
  <p:tag name="QUESTIONTYPE" val=" 0"/>
  <p:tag name="QUESTIONCHOICES" val=" 2"/>
  <p:tag name="QUESTIONANSWER" val="A"/>
  <p:tag name="QUESTIONDIFFICULTY" val=" 0"/>
  <p:tag name="QUESTIONPOINTS" val=" 1"/>
  <p:tag name="QUESTIONCHANCES" val=" 1"/>
  <p:tag name="QUESTIONTIMER" val="01:00"/>
  <p:tag name="QUESTIONCHOICESTYPE" val=" 1"/>
  <p:tag name="QUESTIONCHARTTYPE" val="0"/>
  <p:tag name="MANUALQUESTIONSTART" val="No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852</TotalTime>
  <Words>342</Words>
  <Application>Microsoft Office PowerPoint</Application>
  <PresentationFormat>On-screen Show (4:3)</PresentationFormat>
  <Paragraphs>70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Flow</vt:lpstr>
      <vt:lpstr>Photo Editor Photo</vt:lpstr>
      <vt:lpstr>Equation</vt:lpstr>
      <vt:lpstr>Section 2.1  Graphs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Expressions  and  Real Numbers</dc:title>
  <dc:creator>Beverly Hall</dc:creator>
  <cp:lastModifiedBy>Administrator</cp:lastModifiedBy>
  <cp:revision>40</cp:revision>
  <dcterms:created xsi:type="dcterms:W3CDTF">2008-09-25T00:25:47Z</dcterms:created>
  <dcterms:modified xsi:type="dcterms:W3CDTF">2013-09-24T18:36:46Z</dcterms:modified>
</cp:coreProperties>
</file>